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9" r:id="rId1"/>
  </p:sldMasterIdLst>
  <p:notesMasterIdLst>
    <p:notesMasterId r:id="rId50"/>
  </p:notesMasterIdLst>
  <p:handoutMasterIdLst>
    <p:handoutMasterId r:id="rId51"/>
  </p:handoutMasterIdLst>
  <p:sldIdLst>
    <p:sldId id="256" r:id="rId2"/>
    <p:sldId id="299" r:id="rId3"/>
    <p:sldId id="300" r:id="rId4"/>
    <p:sldId id="301" r:id="rId5"/>
    <p:sldId id="303" r:id="rId6"/>
    <p:sldId id="302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A6F0FF"/>
    <a:srgbClr val="B23C00"/>
    <a:srgbClr val="FFF1E4"/>
    <a:srgbClr val="FFE5CB"/>
    <a:srgbClr val="66CCFF"/>
    <a:srgbClr val="A40000"/>
    <a:srgbClr val="0033CC"/>
    <a:srgbClr val="CC99FF"/>
    <a:srgbClr val="99FF66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202" autoAdjust="0"/>
    <p:restoredTop sz="98450" autoAdjust="0"/>
  </p:normalViewPr>
  <p:slideViewPr>
    <p:cSldViewPr>
      <p:cViewPr varScale="1">
        <p:scale>
          <a:sx n="110" d="100"/>
          <a:sy n="110" d="100"/>
        </p:scale>
        <p:origin x="-368" y="-96"/>
      </p:cViewPr>
      <p:guideLst>
        <p:guide orient="horz" pos="2160"/>
        <p:guide pos="2822"/>
      </p:guideLst>
    </p:cSldViewPr>
  </p:slideViewPr>
  <p:outlineViewPr>
    <p:cViewPr>
      <p:scale>
        <a:sx n="33" d="100"/>
        <a:sy n="33" d="100"/>
      </p:scale>
      <p:origin x="0" y="3464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91439" cy="91439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notesMaster" Target="notesMasters/notesMaster1.xml"/><Relationship Id="rId51" Type="http://schemas.openxmlformats.org/officeDocument/2006/relationships/handoutMaster" Target="handoutMasters/handoutMaster1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172681-C581-F644-AAF5-C092E01AA013}" type="datetimeFigureOut">
              <a:rPr lang="en-US" smtClean="0"/>
              <a:t>4/28/15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A581D9-7090-374C-A542-C325CF1D3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2006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5164504C-A0F5-524D-82C6-1B8158989AE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7687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381000" y="990600"/>
            <a:ext cx="76200" cy="51054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lang="en-US" sz="2400">
              <a:latin typeface="Times New Roman" charset="0"/>
            </a:endParaRP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62000" y="1371600"/>
            <a:ext cx="7696200" cy="2057400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62000" y="3765550"/>
            <a:ext cx="7696200" cy="2057400"/>
          </a:xfrm>
        </p:spPr>
        <p:txBody>
          <a:bodyPr/>
          <a:lstStyle>
            <a:lvl1pPr marL="0" indent="0">
              <a:buFont typeface="Wingdings" charset="0"/>
              <a:buNone/>
              <a:defRPr sz="2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grpSp>
        <p:nvGrpSpPr>
          <p:cNvPr id="30728" name="Group 8"/>
          <p:cNvGrpSpPr>
            <a:grpSpLocks/>
          </p:cNvGrpSpPr>
          <p:nvPr/>
        </p:nvGrpSpPr>
        <p:grpSpPr bwMode="auto">
          <a:xfrm>
            <a:off x="381000" y="304800"/>
            <a:ext cx="8391525" cy="5791200"/>
            <a:chOff x="240" y="192"/>
            <a:chExt cx="5286" cy="3648"/>
          </a:xfrm>
        </p:grpSpPr>
        <p:sp>
          <p:nvSpPr>
            <p:cNvPr id="30729" name="Rectangle 9"/>
            <p:cNvSpPr>
              <a:spLocks noChangeArrowheads="1"/>
            </p:cNvSpPr>
            <p:nvPr/>
          </p:nvSpPr>
          <p:spPr bwMode="auto">
            <a:xfrm flipV="1">
              <a:off x="5236" y="192"/>
              <a:ext cx="288" cy="288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0" name="Rectangle 10"/>
            <p:cNvSpPr>
              <a:spLocks noChangeArrowheads="1"/>
            </p:cNvSpPr>
            <p:nvPr/>
          </p:nvSpPr>
          <p:spPr bwMode="auto">
            <a:xfrm flipV="1">
              <a:off x="240" y="192"/>
              <a:ext cx="5004" cy="288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1" name="Rectangle 11"/>
            <p:cNvSpPr>
              <a:spLocks noChangeArrowheads="1"/>
            </p:cNvSpPr>
            <p:nvPr/>
          </p:nvSpPr>
          <p:spPr bwMode="auto">
            <a:xfrm flipV="1">
              <a:off x="240" y="480"/>
              <a:ext cx="5004" cy="144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2" name="Rectangle 12"/>
            <p:cNvSpPr>
              <a:spLocks noChangeArrowheads="1"/>
            </p:cNvSpPr>
            <p:nvPr/>
          </p:nvSpPr>
          <p:spPr bwMode="auto">
            <a:xfrm flipV="1">
              <a:off x="5242" y="480"/>
              <a:ext cx="282" cy="144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3" name="Line 13"/>
            <p:cNvSpPr>
              <a:spLocks noChangeShapeType="1"/>
            </p:cNvSpPr>
            <p:nvPr/>
          </p:nvSpPr>
          <p:spPr bwMode="auto">
            <a:xfrm flipH="1">
              <a:off x="480" y="2256"/>
              <a:ext cx="484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734" name="Rectangle 14"/>
            <p:cNvSpPr>
              <a:spLocks noChangeArrowheads="1"/>
            </p:cNvSpPr>
            <p:nvPr/>
          </p:nvSpPr>
          <p:spPr bwMode="auto">
            <a:xfrm>
              <a:off x="240" y="192"/>
              <a:ext cx="5286" cy="364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4F0376-0E54-9843-B673-E00D6670E83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753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11163"/>
            <a:ext cx="8229600" cy="655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95400"/>
            <a:ext cx="8229600" cy="4835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2BDC82CD-30B2-1348-96D0-860A277DEA53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29703" name="Group 7"/>
          <p:cNvGrpSpPr>
            <a:grpSpLocks/>
          </p:cNvGrpSpPr>
          <p:nvPr/>
        </p:nvGrpSpPr>
        <p:grpSpPr bwMode="auto">
          <a:xfrm>
            <a:off x="228600" y="0"/>
            <a:ext cx="8686800" cy="1143000"/>
            <a:chOff x="176" y="96"/>
            <a:chExt cx="5472" cy="1008"/>
          </a:xfrm>
        </p:grpSpPr>
        <p:sp>
          <p:nvSpPr>
            <p:cNvPr id="29704" name="Line 8"/>
            <p:cNvSpPr>
              <a:spLocks noChangeShapeType="1"/>
            </p:cNvSpPr>
            <p:nvPr/>
          </p:nvSpPr>
          <p:spPr bwMode="auto">
            <a:xfrm flipH="1">
              <a:off x="288" y="1104"/>
              <a:ext cx="523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705" name="Rectangle 9"/>
            <p:cNvSpPr>
              <a:spLocks noChangeArrowheads="1"/>
            </p:cNvSpPr>
            <p:nvPr/>
          </p:nvSpPr>
          <p:spPr bwMode="auto">
            <a:xfrm>
              <a:off x="5504" y="96"/>
              <a:ext cx="144" cy="144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6" name="Rectangle 10"/>
            <p:cNvSpPr>
              <a:spLocks noChangeArrowheads="1"/>
            </p:cNvSpPr>
            <p:nvPr/>
          </p:nvSpPr>
          <p:spPr bwMode="auto">
            <a:xfrm>
              <a:off x="176" y="96"/>
              <a:ext cx="5326" cy="144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7" name="Rectangle 11"/>
            <p:cNvSpPr>
              <a:spLocks noChangeArrowheads="1"/>
            </p:cNvSpPr>
            <p:nvPr/>
          </p:nvSpPr>
          <p:spPr bwMode="auto">
            <a:xfrm>
              <a:off x="176" y="240"/>
              <a:ext cx="5326" cy="88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8" name="Rectangle 12"/>
            <p:cNvSpPr>
              <a:spLocks noChangeArrowheads="1"/>
            </p:cNvSpPr>
            <p:nvPr/>
          </p:nvSpPr>
          <p:spPr bwMode="auto">
            <a:xfrm>
              <a:off x="5504" y="241"/>
              <a:ext cx="144" cy="86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</p:grpSp>
      <p:pic>
        <p:nvPicPr>
          <p:cNvPr id="29709" name="Picture 13" descr="SJSU-logo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6172200"/>
            <a:ext cx="639762" cy="60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 userDrawn="1"/>
        </p:nvSpPr>
        <p:spPr>
          <a:xfrm>
            <a:off x="1097318" y="6263609"/>
            <a:ext cx="15817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Computer</a:t>
            </a:r>
            <a:r>
              <a:rPr lang="en-US" sz="1000" baseline="0" dirty="0" smtClean="0"/>
              <a:t> Science Dept.</a:t>
            </a:r>
          </a:p>
          <a:p>
            <a:r>
              <a:rPr lang="en-US" sz="1000" baseline="0" dirty="0" smtClean="0"/>
              <a:t>Spring 2015: April </a:t>
            </a:r>
            <a:r>
              <a:rPr lang="en-US" sz="1000" baseline="0" dirty="0" smtClean="0"/>
              <a:t>28</a:t>
            </a:r>
            <a:endParaRPr lang="en-US" sz="1000" baseline="0" dirty="0" smtClean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3749049" y="6263609"/>
            <a:ext cx="1923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 smtClean="0"/>
              <a:t>CS 235: User Interface</a:t>
            </a:r>
            <a:r>
              <a:rPr lang="en-US" sz="1000" baseline="0" dirty="0" smtClean="0"/>
              <a:t> Design</a:t>
            </a:r>
            <a:br>
              <a:rPr lang="en-US" sz="1000" baseline="0" dirty="0" smtClean="0"/>
            </a:br>
            <a:r>
              <a:rPr lang="en-US" sz="1000" baseline="0" dirty="0" smtClean="0"/>
              <a:t>© R. Mak</a:t>
            </a:r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2pPr>
      <a:lvl3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3pPr>
      <a:lvl4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4pPr>
      <a:lvl5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469900" indent="-469900" algn="l" rtl="0" fontAlgn="base">
        <a:spcBef>
          <a:spcPct val="20000"/>
        </a:spcBef>
        <a:spcAft>
          <a:spcPct val="0"/>
        </a:spcAft>
        <a:buClr>
          <a:schemeClr val="bg2"/>
        </a:buClr>
        <a:buSzPct val="70000"/>
        <a:buFont typeface="Wingdings" charset="0"/>
        <a:buChar char="o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fontAlgn="base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charset="0"/>
        <a:buChar char="n"/>
        <a:defRPr sz="2400">
          <a:solidFill>
            <a:schemeClr val="tx1"/>
          </a:solidFill>
          <a:latin typeface="+mn-lt"/>
          <a:ea typeface="+mn-ea"/>
        </a:defRPr>
      </a:lvl2pPr>
      <a:lvl3pPr marL="1377950" indent="-468313" algn="l" rtl="0" fontAlgn="base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charset="0"/>
        <a:buChar char="o"/>
        <a:defRPr sz="2000">
          <a:solidFill>
            <a:schemeClr val="tx1"/>
          </a:solidFill>
          <a:latin typeface="+mn-lt"/>
          <a:ea typeface="+mn-ea"/>
        </a:defRPr>
      </a:lvl3pPr>
      <a:lvl4pPr marL="1827213" indent="-438150" algn="l" rtl="0" fontAlgn="base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charset="0"/>
        <a:buChar char="n"/>
        <a:defRPr sz="1600">
          <a:solidFill>
            <a:schemeClr val="tx1"/>
          </a:solidFill>
          <a:latin typeface="+mn-lt"/>
          <a:ea typeface="+mn-ea"/>
        </a:defRPr>
      </a:lvl4pPr>
      <a:lvl5pPr marL="22971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5pPr>
      <a:lvl6pPr marL="27543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6pPr>
      <a:lvl7pPr marL="32115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7pPr>
      <a:lvl8pPr marL="36687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8pPr>
      <a:lvl9pPr marL="41259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cs.sjsu.edu/~mak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IBM_1401" TargetMode="External"/><Relationship Id="rId4" Type="http://schemas.openxmlformats.org/officeDocument/2006/relationships/hyperlink" Target="http://www.cs.sjsu.edu/~mak/1401/" TargetMode="External"/><Relationship Id="rId5" Type="http://schemas.openxmlformats.org/officeDocument/2006/relationships/hyperlink" Target="http://ed-thelen.org/1401Project/1401RestorationPage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omputerhistory.org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CS </a:t>
            </a:r>
            <a:r>
              <a:rPr lang="en-US" sz="3200" dirty="0" smtClean="0"/>
              <a:t>235: User Interface Design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2400" dirty="0" smtClean="0"/>
              <a:t>April </a:t>
            </a:r>
            <a:r>
              <a:rPr lang="en-US" sz="2400" dirty="0" smtClean="0"/>
              <a:t>28 </a:t>
            </a:r>
            <a:r>
              <a:rPr lang="en-US" sz="2400" dirty="0" smtClean="0"/>
              <a:t>Class </a:t>
            </a:r>
            <a:r>
              <a:rPr lang="en-US" sz="2400" dirty="0"/>
              <a:t>Meeting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algn="ctr">
              <a:lnSpc>
                <a:spcPct val="90000"/>
              </a:lnSpc>
            </a:pPr>
            <a:r>
              <a:rPr lang="en-US" dirty="0"/>
              <a:t>Department of Computer Science</a:t>
            </a:r>
            <a:br>
              <a:rPr lang="en-US" dirty="0"/>
            </a:br>
            <a:r>
              <a:rPr lang="en-US" dirty="0"/>
              <a:t>San Jose State University</a:t>
            </a:r>
            <a:br>
              <a:rPr lang="en-US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dirty="0" smtClean="0"/>
              <a:t>Spring 2015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Instructor: Ron Mak</a:t>
            </a:r>
          </a:p>
          <a:p>
            <a:pPr algn="ctr">
              <a:lnSpc>
                <a:spcPct val="90000"/>
              </a:lnSpc>
            </a:pPr>
            <a:r>
              <a:rPr lang="en-US" dirty="0">
                <a:hlinkClick r:id="rId2"/>
              </a:rPr>
              <a:t>www.cs.sjsu.edu/~mak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4527550"/>
            <a:ext cx="1154113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053" name="Picture 5" descr="sjsu_logo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638" y="4591050"/>
            <a:ext cx="1096962" cy="10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Patterns for Data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3230867"/>
          </a:xfrm>
        </p:spPr>
        <p:txBody>
          <a:bodyPr numCol="2"/>
          <a:lstStyle/>
          <a:p>
            <a:r>
              <a:rPr lang="en-US" dirty="0" smtClean="0"/>
              <a:t>Overview Plus Detail</a:t>
            </a:r>
          </a:p>
          <a:p>
            <a:r>
              <a:rPr lang="en-US" dirty="0" smtClean="0"/>
              <a:t>Data Tips</a:t>
            </a:r>
          </a:p>
          <a:p>
            <a:r>
              <a:rPr lang="en-US" dirty="0" smtClean="0"/>
              <a:t>Data Spotlight</a:t>
            </a:r>
          </a:p>
          <a:p>
            <a:r>
              <a:rPr lang="en-US" dirty="0" smtClean="0"/>
              <a:t>Dynamic Queries</a:t>
            </a:r>
          </a:p>
          <a:p>
            <a:r>
              <a:rPr lang="en-US" dirty="0" smtClean="0"/>
              <a:t>Data Brushing</a:t>
            </a:r>
          </a:p>
          <a:p>
            <a:r>
              <a:rPr lang="en-US" dirty="0" smtClean="0"/>
              <a:t>Local Zooming</a:t>
            </a:r>
          </a:p>
          <a:p>
            <a:r>
              <a:rPr lang="en-US" dirty="0" smtClean="0"/>
              <a:t>Sortable Table</a:t>
            </a:r>
          </a:p>
          <a:p>
            <a:r>
              <a:rPr lang="en-US" dirty="0" smtClean="0"/>
              <a:t>Radial Table</a:t>
            </a:r>
          </a:p>
          <a:p>
            <a:r>
              <a:rPr lang="en-US" dirty="0" smtClean="0"/>
              <a:t>Multi-Y Graph</a:t>
            </a:r>
          </a:p>
          <a:p>
            <a:r>
              <a:rPr lang="en-US" dirty="0" smtClean="0"/>
              <a:t>Small Multiples</a:t>
            </a:r>
          </a:p>
          <a:p>
            <a:r>
              <a:rPr lang="en-US" dirty="0" smtClean="0"/>
              <a:t>Treemap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779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Plus Detail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4463"/>
            <a:ext cx="8229600" cy="4846267"/>
          </a:xfrm>
        </p:spPr>
        <p:txBody>
          <a:bodyPr numCol="1"/>
          <a:lstStyle/>
          <a:p>
            <a:r>
              <a:rPr lang="en-US" dirty="0" smtClean="0"/>
              <a:t>What</a:t>
            </a:r>
          </a:p>
          <a:p>
            <a:pPr lvl="1"/>
            <a:r>
              <a:rPr lang="en-US" dirty="0" smtClean="0"/>
              <a:t>Graphic overview </a:t>
            </a:r>
            <a:br>
              <a:rPr lang="en-US" dirty="0" smtClean="0"/>
            </a:br>
            <a:r>
              <a:rPr lang="en-US" dirty="0" smtClean="0"/>
              <a:t>next to a zoomed detail view.</a:t>
            </a:r>
          </a:p>
          <a:p>
            <a:pPr lvl="1"/>
            <a:r>
              <a:rPr lang="en-US" dirty="0" smtClean="0"/>
              <a:t>User drags a viewport </a:t>
            </a:r>
            <a:br>
              <a:rPr lang="en-US" dirty="0" smtClean="0"/>
            </a:br>
            <a:r>
              <a:rPr lang="en-US" dirty="0" smtClean="0"/>
              <a:t>over the overview.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When</a:t>
            </a:r>
          </a:p>
          <a:p>
            <a:pPr lvl="1"/>
            <a:r>
              <a:rPr lang="en-US" dirty="0" smtClean="0"/>
              <a:t>Show the big picture.</a:t>
            </a:r>
          </a:p>
          <a:p>
            <a:pPr lvl="1"/>
            <a:r>
              <a:rPr lang="en-US" dirty="0" smtClean="0"/>
              <a:t>Allow the user to zoom in for more detail.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Deal with complexity.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35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Plus Detail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Picture 4" descr="httpatomoreillycomsourceoreillyimages7433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28" y="1417342"/>
            <a:ext cx="8741346" cy="32918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6544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67" y="1325903"/>
            <a:ext cx="8229600" cy="4744086"/>
          </a:xfrm>
        </p:spPr>
        <p:txBody>
          <a:bodyPr/>
          <a:lstStyle/>
          <a:p>
            <a:r>
              <a:rPr lang="en-US" dirty="0" smtClean="0"/>
              <a:t>What</a:t>
            </a:r>
          </a:p>
          <a:p>
            <a:pPr lvl="1"/>
            <a:r>
              <a:rPr lang="en-US" dirty="0" smtClean="0"/>
              <a:t>Pop up data values on mouse rollover.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When</a:t>
            </a:r>
          </a:p>
          <a:p>
            <a:pPr lvl="1"/>
            <a:r>
              <a:rPr lang="en-US" dirty="0" smtClean="0"/>
              <a:t>Show detail about specific points on an overview.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Easy to find data values for further analysis.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02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Tips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 descr="httpatomoreillycomsourceoreillyimages743316.p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40" y="1234464"/>
            <a:ext cx="7863754" cy="49403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691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Spotlight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397"/>
            <a:ext cx="8229600" cy="4785333"/>
          </a:xfrm>
        </p:spPr>
        <p:txBody>
          <a:bodyPr numCol="1"/>
          <a:lstStyle/>
          <a:p>
            <a:r>
              <a:rPr lang="en-US" dirty="0" smtClean="0"/>
              <a:t>What</a:t>
            </a:r>
          </a:p>
          <a:p>
            <a:pPr lvl="1"/>
            <a:r>
              <a:rPr lang="en-US" dirty="0" smtClean="0"/>
              <a:t>Highlight data that the mouse rolls over.</a:t>
            </a:r>
          </a:p>
          <a:p>
            <a:pPr lvl="1"/>
            <a:r>
              <a:rPr lang="en-US" dirty="0" smtClean="0"/>
              <a:t>Dim the rest.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When</a:t>
            </a:r>
          </a:p>
          <a:p>
            <a:pPr lvl="1"/>
            <a:r>
              <a:rPr lang="en-US" dirty="0" smtClean="0"/>
              <a:t>Very rich data graphic that obscures relationships.</a:t>
            </a:r>
          </a:p>
          <a:p>
            <a:pPr lvl="1"/>
            <a:r>
              <a:rPr lang="en-US" dirty="0" smtClean="0"/>
              <a:t>Complex multivariate data with dependencies.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“Focus plus context”: Untangle data threads.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9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ttpatomoreillycomsourceoreillyimages74332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9" y="1600219"/>
            <a:ext cx="8977645" cy="24688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Spotlight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921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67" y="411163"/>
            <a:ext cx="4114800" cy="655637"/>
          </a:xfrm>
        </p:spPr>
        <p:txBody>
          <a:bodyPr/>
          <a:lstStyle/>
          <a:p>
            <a:pPr algn="l"/>
            <a:r>
              <a:rPr lang="en-US" dirty="0"/>
              <a:t>Data </a:t>
            </a:r>
            <a:r>
              <a:rPr lang="en-US" dirty="0" smtClean="0"/>
              <a:t>Spotlight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4" descr="httpatomoreillycomsourceoreillyimages743326.p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122" y="411513"/>
            <a:ext cx="4593895" cy="58520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88757" y="5806414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981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3931922" cy="4835525"/>
          </a:xfrm>
        </p:spPr>
        <p:txBody>
          <a:bodyPr/>
          <a:lstStyle/>
          <a:p>
            <a:r>
              <a:rPr lang="en-US" sz="2400" dirty="0" smtClean="0"/>
              <a:t>What</a:t>
            </a:r>
          </a:p>
          <a:p>
            <a:pPr lvl="1"/>
            <a:r>
              <a:rPr lang="en-US" sz="2000" dirty="0" smtClean="0"/>
              <a:t>Standard controls to </a:t>
            </a:r>
            <a:br>
              <a:rPr lang="en-US" sz="2000" dirty="0" smtClean="0"/>
            </a:br>
            <a:r>
              <a:rPr lang="en-US" sz="2000" dirty="0" smtClean="0"/>
              <a:t>filter data dynamically.</a:t>
            </a:r>
          </a:p>
          <a:p>
            <a:r>
              <a:rPr lang="en-US" sz="2400" dirty="0" smtClean="0"/>
              <a:t>When</a:t>
            </a:r>
          </a:p>
          <a:p>
            <a:pPr lvl="1"/>
            <a:r>
              <a:rPr lang="en-US" sz="2000" dirty="0" smtClean="0"/>
              <a:t>Large multivariate data </a:t>
            </a:r>
            <a:br>
              <a:rPr lang="en-US" sz="2000" dirty="0" smtClean="0"/>
            </a:br>
            <a:r>
              <a:rPr lang="en-US" sz="2000" dirty="0" smtClean="0"/>
              <a:t>with a fixed set of </a:t>
            </a:r>
            <a:br>
              <a:rPr lang="en-US" sz="2000" dirty="0" smtClean="0"/>
            </a:br>
            <a:r>
              <a:rPr lang="en-US" sz="2000" dirty="0" smtClean="0"/>
              <a:t>attributes.</a:t>
            </a:r>
          </a:p>
          <a:p>
            <a:pPr lvl="1"/>
            <a:r>
              <a:rPr lang="en-US" sz="2000" dirty="0" smtClean="0"/>
              <a:t>Users need to filter out </a:t>
            </a:r>
            <a:br>
              <a:rPr lang="en-US" sz="2000" dirty="0" smtClean="0"/>
            </a:br>
            <a:r>
              <a:rPr lang="en-US" sz="2000" dirty="0" smtClean="0"/>
              <a:t>some of the data.</a:t>
            </a:r>
          </a:p>
          <a:p>
            <a:r>
              <a:rPr lang="en-US" sz="2400" dirty="0" smtClean="0"/>
              <a:t>Why</a:t>
            </a:r>
          </a:p>
          <a:p>
            <a:pPr lvl="1"/>
            <a:r>
              <a:rPr lang="en-US" sz="2000" dirty="0" smtClean="0"/>
              <a:t>Easy to learn controls.</a:t>
            </a:r>
          </a:p>
          <a:p>
            <a:pPr lvl="1"/>
            <a:r>
              <a:rPr lang="en-US" sz="2000" dirty="0" smtClean="0"/>
              <a:t>Encourage open-ended </a:t>
            </a:r>
            <a:br>
              <a:rPr lang="en-US" sz="2000" dirty="0" smtClean="0"/>
            </a:br>
            <a:r>
              <a:rPr lang="en-US" sz="2000" dirty="0" smtClean="0"/>
              <a:t>data exploration.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5" name="Picture 4" descr="httpatomoreillycomsourceoreillyimages74333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244" y="1325903"/>
            <a:ext cx="4816121" cy="48480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217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</a:t>
            </a:r>
            <a:r>
              <a:rPr lang="en-US" dirty="0" smtClean="0"/>
              <a:t>Queries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7" name="Picture 6" descr="Screen Shot 2014-11-15 at 10.58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4464"/>
            <a:ext cx="9144000" cy="49894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50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EBE10-432E-064A-91F9-C806971AAEDF}" type="slidenum">
              <a:rPr lang="en-US"/>
              <a:pPr/>
              <a:t>2</a:t>
            </a:fld>
            <a:endParaRPr lang="en-US"/>
          </a:p>
        </p:txBody>
      </p:sp>
      <p:sp>
        <p:nvSpPr>
          <p:cNvPr id="640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Unofficial Field Trip</a:t>
            </a:r>
          </a:p>
        </p:txBody>
      </p:sp>
      <p:sp>
        <p:nvSpPr>
          <p:cNvPr id="640003" name="Rectangle 3"/>
          <p:cNvSpPr>
            <a:spLocks noGrp="1" noChangeArrowheads="1"/>
          </p:cNvSpPr>
          <p:nvPr>
            <p:ph type="body" idx="1"/>
          </p:nvPr>
        </p:nvSpPr>
        <p:spPr>
          <a:ln/>
          <a:extLst>
            <a:ext uri="{91240B29-F687-4f45-9708-019B960494DF}">
              <a14:hiddenLine xmlns:a14="http://schemas.microsoft.com/office/drawing/2010/main" w="9525">
                <a:solidFill>
                  <a:schemeClr val="folHlink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B23C00"/>
                </a:solidFill>
              </a:rPr>
              <a:t>Computer History Museum in Mt. View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hlinkClick r:id="rId2"/>
              </a:rPr>
              <a:t>http://www.computerhistory.org/</a:t>
            </a:r>
            <a:endParaRPr lang="en-US" sz="2000" dirty="0"/>
          </a:p>
          <a:p>
            <a:pPr lvl="4">
              <a:lnSpc>
                <a:spcPct val="90000"/>
              </a:lnSpc>
            </a:pPr>
            <a:endParaRPr lang="en-US" sz="1100" dirty="0"/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33CC"/>
                </a:solidFill>
              </a:rPr>
              <a:t>Saturday, </a:t>
            </a:r>
            <a:r>
              <a:rPr lang="en-US" sz="2400" b="1" dirty="0" smtClean="0">
                <a:solidFill>
                  <a:srgbClr val="0033CC"/>
                </a:solidFill>
              </a:rPr>
              <a:t>May 9, </a:t>
            </a:r>
            <a:r>
              <a:rPr lang="en-US" sz="2400" b="1" dirty="0">
                <a:solidFill>
                  <a:srgbClr val="0033CC"/>
                </a:solidFill>
              </a:rPr>
              <a:t>11:30 – closing time</a:t>
            </a:r>
          </a:p>
          <a:p>
            <a:pPr lvl="4">
              <a:lnSpc>
                <a:spcPct val="90000"/>
              </a:lnSpc>
            </a:pPr>
            <a:endParaRPr lang="en-US" sz="1100" dirty="0">
              <a:solidFill>
                <a:schemeClr val="folHlink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2000" dirty="0"/>
              <a:t>Special free admission.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Do a self-guided tour of the new </a:t>
            </a:r>
            <a:r>
              <a:rPr lang="en-US" sz="2000" dirty="0">
                <a:solidFill>
                  <a:srgbClr val="B23C00"/>
                </a:solidFill>
              </a:rPr>
              <a:t>Revolution </a:t>
            </a:r>
            <a:r>
              <a:rPr lang="en-US" sz="2000" dirty="0"/>
              <a:t>exhibit.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See a life-size working model of Charles Babbage</a:t>
            </a:r>
            <a:r>
              <a:rPr lang="ja-JP" altLang="en-US" sz="2000" dirty="0">
                <a:latin typeface="Arial"/>
              </a:rPr>
              <a:t>’</a:t>
            </a:r>
            <a:r>
              <a:rPr lang="en-US" sz="2000" dirty="0"/>
              <a:t>s </a:t>
            </a:r>
            <a:br>
              <a:rPr lang="en-US" sz="2000" dirty="0"/>
            </a:br>
            <a:r>
              <a:rPr lang="en-US" sz="2000" dirty="0">
                <a:solidFill>
                  <a:srgbClr val="B23C00"/>
                </a:solidFill>
              </a:rPr>
              <a:t>Difference Engine </a:t>
            </a:r>
            <a:r>
              <a:rPr lang="en-US" sz="2000" dirty="0"/>
              <a:t>in operation, a hand-cranked mechanical computer designed in the early 1800s.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Experience a fully restored </a:t>
            </a:r>
            <a:r>
              <a:rPr lang="en-US" sz="2000" dirty="0">
                <a:solidFill>
                  <a:srgbClr val="B23C00"/>
                </a:solidFill>
              </a:rPr>
              <a:t>IBM 1401 </a:t>
            </a:r>
            <a:r>
              <a:rPr lang="en-US" sz="2000" dirty="0"/>
              <a:t>mainframe computer </a:t>
            </a:r>
            <a:br>
              <a:rPr lang="en-US" sz="2000" dirty="0"/>
            </a:br>
            <a:r>
              <a:rPr lang="en-US" sz="2000" dirty="0"/>
              <a:t>from the early 1960s in operation.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General info: </a:t>
            </a:r>
            <a:r>
              <a:rPr lang="en-US" sz="1800" dirty="0">
                <a:hlinkClick r:id="rId3"/>
              </a:rPr>
              <a:t>http://en.wikipedia.org/wiki/IBM_1401</a:t>
            </a:r>
            <a:endParaRPr lang="en-US" sz="1800" dirty="0"/>
          </a:p>
          <a:p>
            <a:pPr lvl="2">
              <a:lnSpc>
                <a:spcPct val="90000"/>
              </a:lnSpc>
            </a:pPr>
            <a:r>
              <a:rPr lang="en-US" sz="1800" dirty="0"/>
              <a:t>My summer seminar: </a:t>
            </a:r>
            <a:r>
              <a:rPr lang="en-US" sz="1800" dirty="0">
                <a:hlinkClick r:id="rId4"/>
              </a:rPr>
              <a:t>http://www.cs.sjsu.edu/~mak/1401/</a:t>
            </a:r>
            <a:endParaRPr lang="en-US" sz="1800" dirty="0"/>
          </a:p>
          <a:p>
            <a:pPr lvl="2">
              <a:lnSpc>
                <a:spcPct val="90000"/>
              </a:lnSpc>
            </a:pPr>
            <a:r>
              <a:rPr lang="en-US" sz="1800" dirty="0"/>
              <a:t>Restoration: </a:t>
            </a:r>
            <a:r>
              <a:rPr lang="en-US" sz="1800" dirty="0">
                <a:hlinkClick r:id="rId5"/>
              </a:rPr>
              <a:t>http://ed-thelen.org/1401Project/1401RestorationPage.html</a:t>
            </a:r>
            <a:endParaRPr lang="en-US" sz="1800" dirty="0"/>
          </a:p>
        </p:txBody>
      </p:sp>
      <p:sp>
        <p:nvSpPr>
          <p:cNvPr id="2" name="TextBox 1"/>
          <p:cNvSpPr txBox="1"/>
          <p:nvPr/>
        </p:nvSpPr>
        <p:spPr>
          <a:xfrm>
            <a:off x="6766536" y="1783098"/>
            <a:ext cx="2000543" cy="954107"/>
          </a:xfrm>
          <a:prstGeom prst="rect">
            <a:avLst/>
          </a:prstGeom>
          <a:solidFill>
            <a:srgbClr val="FFFDC7"/>
          </a:solidFill>
          <a:ln>
            <a:solidFill>
              <a:srgbClr val="008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8000"/>
                </a:solidFill>
              </a:rPr>
              <a:t>Extra credit</a:t>
            </a:r>
          </a:p>
          <a:p>
            <a:pPr algn="ctr"/>
            <a:r>
              <a:rPr lang="en-US" sz="2800" dirty="0" smtClean="0">
                <a:solidFill>
                  <a:srgbClr val="008000"/>
                </a:solidFill>
              </a:rPr>
              <a:t>fun quiz!</a:t>
            </a:r>
            <a:endParaRPr lang="en-US" sz="28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4504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Brushing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5903"/>
            <a:ext cx="8229555" cy="4754828"/>
          </a:xfrm>
        </p:spPr>
        <p:txBody>
          <a:bodyPr numCol="1"/>
          <a:lstStyle/>
          <a:p>
            <a:r>
              <a:rPr lang="en-US" dirty="0" smtClean="0"/>
              <a:t>What</a:t>
            </a:r>
          </a:p>
          <a:p>
            <a:pPr lvl="1"/>
            <a:r>
              <a:rPr lang="en-US" dirty="0" smtClean="0"/>
              <a:t>Highlight the same data in multiple graphs.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When</a:t>
            </a:r>
          </a:p>
          <a:p>
            <a:pPr lvl="1"/>
            <a:r>
              <a:rPr lang="en-US" dirty="0" smtClean="0"/>
              <a:t>Show multiple graphs </a:t>
            </a:r>
            <a:br>
              <a:rPr lang="en-US" dirty="0" smtClean="0"/>
            </a:br>
            <a:r>
              <a:rPr lang="en-US" dirty="0" smtClean="0"/>
              <a:t>of the same data.</a:t>
            </a:r>
          </a:p>
          <a:p>
            <a:pPr lvl="5"/>
            <a:endParaRPr lang="en-US" dirty="0" smtClean="0"/>
          </a:p>
          <a:p>
            <a:r>
              <a:rPr lang="en-US" dirty="0"/>
              <a:t>Why</a:t>
            </a:r>
          </a:p>
          <a:p>
            <a:pPr lvl="1"/>
            <a:r>
              <a:rPr lang="en-US" dirty="0"/>
              <a:t>Very rich form of </a:t>
            </a:r>
            <a:r>
              <a:rPr lang="en-US" dirty="0" smtClean="0"/>
              <a:t>interactive </a:t>
            </a:r>
            <a:r>
              <a:rPr lang="en-US" dirty="0"/>
              <a:t>data exploration.</a:t>
            </a:r>
          </a:p>
          <a:p>
            <a:pPr lvl="1"/>
            <a:r>
              <a:rPr lang="en-US" dirty="0"/>
              <a:t>Users can see the same data </a:t>
            </a:r>
            <a:r>
              <a:rPr lang="en-US" dirty="0" smtClean="0"/>
              <a:t>in </a:t>
            </a:r>
            <a:r>
              <a:rPr lang="en-US" dirty="0"/>
              <a:t>multiple contexts.</a:t>
            </a:r>
          </a:p>
          <a:p>
            <a:pPr lvl="1"/>
            <a:r>
              <a:rPr lang="en-US" dirty="0"/>
              <a:t>Linked views: Synchronized selection, panning, etc.</a:t>
            </a:r>
          </a:p>
          <a:p>
            <a:endParaRPr lang="en-US" sz="3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464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Brushing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Picture 4" descr="httpatomoreillycomsourceoreillyimages7433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28" y="1417342"/>
            <a:ext cx="8782238" cy="35661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085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Brushing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5" name="Picture 4" descr="httpatomoreillycomsourceoreillyimages74333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67" y="1234464"/>
            <a:ext cx="8547209" cy="48462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08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Brushing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Picture 4" descr="httpatomoreillycomsourceoreillyimages743340.p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92" y="1234464"/>
            <a:ext cx="8383202" cy="49377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5519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Zooming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785330"/>
          </a:xfrm>
        </p:spPr>
        <p:txBody>
          <a:bodyPr numCol="1"/>
          <a:lstStyle/>
          <a:p>
            <a:r>
              <a:rPr lang="en-US" dirty="0" smtClean="0"/>
              <a:t>What</a:t>
            </a:r>
          </a:p>
          <a:p>
            <a:pPr lvl="1"/>
            <a:r>
              <a:rPr lang="en-US" dirty="0" smtClean="0"/>
              <a:t>Show all data in a single dense page </a:t>
            </a:r>
            <a:br>
              <a:rPr lang="en-US" dirty="0" smtClean="0"/>
            </a:br>
            <a:r>
              <a:rPr lang="en-US" dirty="0" smtClean="0"/>
              <a:t>with small-scale data items.</a:t>
            </a:r>
          </a:p>
          <a:p>
            <a:pPr lvl="1"/>
            <a:r>
              <a:rPr lang="en-US" dirty="0" smtClean="0"/>
              <a:t>Wherever the mouse goes, automatically enlarge those data items.</a:t>
            </a:r>
          </a:p>
          <a:p>
            <a:r>
              <a:rPr lang="en-US" dirty="0" smtClean="0"/>
              <a:t>When</a:t>
            </a:r>
          </a:p>
          <a:p>
            <a:pPr lvl="1"/>
            <a:r>
              <a:rPr lang="en-US" dirty="0" smtClean="0"/>
              <a:t>Users need an overview when browsing </a:t>
            </a:r>
            <a:br>
              <a:rPr lang="en-US" dirty="0" smtClean="0"/>
            </a:br>
            <a:r>
              <a:rPr lang="en-US" dirty="0" smtClean="0"/>
              <a:t>or searching through the data.</a:t>
            </a:r>
          </a:p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Ordinary zooming causes the user to lose context </a:t>
            </a:r>
            <a:br>
              <a:rPr lang="en-US" dirty="0" smtClean="0"/>
            </a:br>
            <a:r>
              <a:rPr lang="en-US" dirty="0" smtClean="0"/>
              <a:t>by removing the overview.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534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</a:t>
            </a:r>
            <a:r>
              <a:rPr lang="en-US" dirty="0" smtClean="0"/>
              <a:t>Zooming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5" name="Picture 4" descr="httpatomoreillycomsourceoreillyimages74334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28" y="1339503"/>
            <a:ext cx="8869633" cy="42840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474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Zooming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5" name="Picture 4" descr="httpatomoreillycomsourceoreillyimages7433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1234463"/>
            <a:ext cx="8750812" cy="49377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773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Zooming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6" name="Picture 5" descr="httpatomoreillycomsourceoreillyimages743350.p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06" y="1417342"/>
            <a:ext cx="8412438" cy="14890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612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Zooming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5" name="Picture 4" descr="httpatomoreillycomsourceoreillyimages743352.p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18" y="1325903"/>
            <a:ext cx="6857925" cy="47797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8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Sortable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67" y="1325903"/>
            <a:ext cx="8229600" cy="4754828"/>
          </a:xfrm>
        </p:spPr>
        <p:txBody>
          <a:bodyPr/>
          <a:lstStyle/>
          <a:p>
            <a:r>
              <a:rPr lang="en-US" dirty="0" smtClean="0"/>
              <a:t>What</a:t>
            </a:r>
          </a:p>
          <a:p>
            <a:pPr lvl="1"/>
            <a:r>
              <a:rPr lang="en-US" dirty="0" smtClean="0"/>
              <a:t>Display data in a table.</a:t>
            </a:r>
          </a:p>
          <a:p>
            <a:pPr lvl="1"/>
            <a:r>
              <a:rPr lang="en-US" dirty="0" smtClean="0"/>
              <a:t>Allow the user to sort by a selected column.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When</a:t>
            </a:r>
          </a:p>
          <a:p>
            <a:pPr lvl="1"/>
            <a:r>
              <a:rPr lang="en-US" dirty="0" smtClean="0"/>
              <a:t>Multivariate data needs to be sorted by different columns to provide additional insights.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Users want to explore, reorder, customize, search, or understand the data using different variables.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53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team chooses one or more datasets</a:t>
            </a:r>
            <a:r>
              <a:rPr lang="en-US" dirty="0" smtClean="0"/>
              <a:t>.</a:t>
            </a:r>
          </a:p>
          <a:p>
            <a:pPr lvl="5"/>
            <a:endParaRPr lang="en-US" dirty="0"/>
          </a:p>
          <a:p>
            <a:r>
              <a:rPr lang="en-US" dirty="0" smtClean="0"/>
              <a:t>Develop a </a:t>
            </a:r>
            <a:r>
              <a:rPr lang="en-US" dirty="0" smtClean="0">
                <a:solidFill>
                  <a:srgbClr val="B23C00"/>
                </a:solidFill>
              </a:rPr>
              <a:t>data visualization application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(web</a:t>
            </a:r>
            <a:r>
              <a:rPr lang="en-US" dirty="0"/>
              <a:t> </a:t>
            </a:r>
            <a:r>
              <a:rPr lang="en-US" dirty="0" smtClean="0"/>
              <a:t>or desktop).</a:t>
            </a:r>
          </a:p>
          <a:p>
            <a:pPr lvl="5"/>
            <a:endParaRPr lang="en-US" dirty="0" smtClean="0"/>
          </a:p>
          <a:p>
            <a:pPr lvl="1"/>
            <a:r>
              <a:rPr lang="en-US" dirty="0" smtClean="0"/>
              <a:t>The application provides a </a:t>
            </a:r>
            <a:r>
              <a:rPr lang="en-US" dirty="0" smtClean="0">
                <a:solidFill>
                  <a:srgbClr val="B23300"/>
                </a:solidFill>
              </a:rPr>
              <a:t>story or narrative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Employ UI principles and design patterns.</a:t>
            </a:r>
          </a:p>
          <a:p>
            <a:pPr lvl="1"/>
            <a:r>
              <a:rPr lang="en-US" dirty="0"/>
              <a:t>Who are the users?</a:t>
            </a:r>
          </a:p>
          <a:p>
            <a:pPr lvl="1"/>
            <a:r>
              <a:rPr lang="en-US" dirty="0" smtClean="0"/>
              <a:t>What are their goals?</a:t>
            </a:r>
          </a:p>
          <a:p>
            <a:pPr lvl="1"/>
            <a:r>
              <a:rPr lang="en-US" dirty="0" smtClean="0"/>
              <a:t>How will they use the application?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881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Sortable Table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5" name="Picture 4" descr="Screen Shot 2014-11-16 at 11.01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90" y="1143025"/>
            <a:ext cx="7315170" cy="55658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318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Sortable </a:t>
            </a:r>
            <a:r>
              <a:rPr lang="en-US" dirty="0" smtClean="0"/>
              <a:t>Table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6" name="Picture 5" descr="httpatomoreillycomsourceoreillyimages74335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62" y="1325903"/>
            <a:ext cx="7680876" cy="47895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60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Radial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</a:p>
          <a:p>
            <a:pPr lvl="1"/>
            <a:r>
              <a:rPr lang="en-US" dirty="0" smtClean="0"/>
              <a:t>Arrange a list of items in a circle.</a:t>
            </a:r>
          </a:p>
          <a:p>
            <a:pPr lvl="1"/>
            <a:r>
              <a:rPr lang="en-US" dirty="0" smtClean="0"/>
              <a:t>Draw connections among items through the circle.</a:t>
            </a:r>
          </a:p>
          <a:p>
            <a:r>
              <a:rPr lang="en-US" dirty="0" smtClean="0"/>
              <a:t>When</a:t>
            </a:r>
          </a:p>
          <a:p>
            <a:pPr lvl="1"/>
            <a:r>
              <a:rPr lang="en-US" dirty="0" smtClean="0"/>
              <a:t>Need to show arbitrary relationships among items.</a:t>
            </a:r>
          </a:p>
          <a:p>
            <a:pPr lvl="1"/>
            <a:r>
              <a:rPr lang="en-US" dirty="0" smtClean="0"/>
              <a:t>Can encode numerical values using line thickness.</a:t>
            </a:r>
          </a:p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Easier visualization of relationships.</a:t>
            </a:r>
          </a:p>
          <a:p>
            <a:pPr lvl="1"/>
            <a:r>
              <a:rPr lang="en-US" dirty="0" smtClean="0"/>
              <a:t>Users can see patterns more easily.</a:t>
            </a:r>
          </a:p>
          <a:p>
            <a:pPr lvl="1"/>
            <a:r>
              <a:rPr lang="en-US" dirty="0" smtClean="0"/>
              <a:t>Visualizations can be beautifully drawn.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587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atomoreillycomsourceoreillyimages743360.p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781" y="502952"/>
            <a:ext cx="6309291" cy="63092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800" dirty="0" smtClean="0"/>
              <a:t>Radial Table</a:t>
            </a:r>
            <a:r>
              <a:rPr lang="en-US" sz="2800" i="1" dirty="0" smtClean="0"/>
              <a:t>, cont’d</a:t>
            </a:r>
            <a:endParaRPr lang="en-US" sz="28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88757" y="5806414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85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atomoreillycomsourceoreillyimages743362.p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292" y="320074"/>
            <a:ext cx="6492219" cy="64467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800" dirty="0"/>
              <a:t>Radial Table</a:t>
            </a:r>
            <a:r>
              <a:rPr lang="en-US" sz="2800" i="1" dirty="0"/>
              <a:t>, cont’d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88757" y="5806414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262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atomoreillycomsourceoreillyimages743366.p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141" y="502952"/>
            <a:ext cx="6323273" cy="63550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800" dirty="0"/>
              <a:t>Radial Table</a:t>
            </a:r>
            <a:r>
              <a:rPr lang="en-US" sz="2800" i="1" dirty="0"/>
              <a:t>, cont’d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88757" y="5806414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113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Multi-Y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</a:p>
          <a:p>
            <a:pPr lvl="1"/>
            <a:r>
              <a:rPr lang="en-US" dirty="0" smtClean="0"/>
              <a:t>Multiple graphs stacked vertically.</a:t>
            </a:r>
          </a:p>
          <a:p>
            <a:pPr lvl="1"/>
            <a:r>
              <a:rPr lang="en-US" dirty="0" smtClean="0"/>
              <a:t>All share the same x-axis.</a:t>
            </a:r>
          </a:p>
          <a:p>
            <a:r>
              <a:rPr lang="en-US" dirty="0" smtClean="0"/>
              <a:t>When</a:t>
            </a:r>
          </a:p>
          <a:p>
            <a:pPr lvl="1"/>
            <a:r>
              <a:rPr lang="en-US" dirty="0" smtClean="0"/>
              <a:t>Several graphs share the same x-axis, </a:t>
            </a:r>
            <a:br>
              <a:rPr lang="en-US" dirty="0" smtClean="0"/>
            </a:br>
            <a:r>
              <a:rPr lang="en-US" dirty="0" smtClean="0"/>
              <a:t>often a timeline.</a:t>
            </a:r>
          </a:p>
          <a:p>
            <a:pPr lvl="1"/>
            <a:r>
              <a:rPr lang="en-US" dirty="0" smtClean="0"/>
              <a:t>The graphs may have different y-axes.</a:t>
            </a:r>
          </a:p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Let users know the graphs are related.</a:t>
            </a:r>
          </a:p>
          <a:p>
            <a:pPr lvl="1"/>
            <a:r>
              <a:rPr lang="en-US" dirty="0" smtClean="0"/>
              <a:t>Encourage comparisons among the graphs.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187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Multi-Y </a:t>
            </a:r>
            <a:r>
              <a:rPr lang="en-US" dirty="0" smtClean="0"/>
              <a:t>Graph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37</a:t>
            </a:fld>
            <a:endParaRPr lang="en-US"/>
          </a:p>
        </p:txBody>
      </p:sp>
      <p:pic>
        <p:nvPicPr>
          <p:cNvPr id="5" name="Picture 4" descr="httpatomoreillycomsourceoreillyimages743368.p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67" y="1325903"/>
            <a:ext cx="8503827" cy="48283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340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Multi-Y Graph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38</a:t>
            </a:fld>
            <a:endParaRPr lang="en-US"/>
          </a:p>
        </p:txBody>
      </p:sp>
      <p:pic>
        <p:nvPicPr>
          <p:cNvPr id="5" name="Picture 4" descr="httpatomoreillycomsourceoreillyimages74337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06" y="1417342"/>
            <a:ext cx="8595266" cy="46832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016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Multi-Y Graph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5" name="Picture 4" descr="httpatomoreillycomsourceoreillyimages74337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67" y="1325903"/>
            <a:ext cx="8734734" cy="44805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32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visualizations of the data.</a:t>
            </a:r>
          </a:p>
          <a:p>
            <a:pPr lvl="5"/>
            <a:endParaRPr lang="en-US" dirty="0" smtClean="0"/>
          </a:p>
          <a:p>
            <a:pPr lvl="1"/>
            <a:r>
              <a:rPr lang="en-US" dirty="0" smtClean="0"/>
              <a:t>Employ visualization principles and design patterns.</a:t>
            </a:r>
          </a:p>
          <a:p>
            <a:pPr lvl="1"/>
            <a:r>
              <a:rPr lang="en-US" dirty="0" smtClean="0"/>
              <a:t>Static </a:t>
            </a:r>
            <a:r>
              <a:rPr lang="en-US" dirty="0" smtClean="0"/>
              <a:t>and/or dynamic visualizations.</a:t>
            </a:r>
          </a:p>
          <a:p>
            <a:pPr lvl="2"/>
            <a:r>
              <a:rPr lang="en-US" dirty="0" smtClean="0"/>
              <a:t>Data streaming can be simulated by reading from a file.</a:t>
            </a:r>
          </a:p>
          <a:p>
            <a:pPr lvl="1"/>
            <a:r>
              <a:rPr lang="en-US" dirty="0" smtClean="0"/>
              <a:t>Visualizations </a:t>
            </a:r>
            <a:r>
              <a:rPr lang="en-US" dirty="0" smtClean="0"/>
              <a:t>should be on multiple pages.</a:t>
            </a:r>
          </a:p>
          <a:p>
            <a:pPr lvl="2"/>
            <a:r>
              <a:rPr lang="en-US" dirty="0" smtClean="0"/>
              <a:t>Use navigation design patterns.</a:t>
            </a:r>
          </a:p>
          <a:p>
            <a:pPr lvl="7"/>
            <a:endParaRPr lang="en-US" dirty="0" smtClean="0"/>
          </a:p>
          <a:p>
            <a:r>
              <a:rPr lang="en-US" dirty="0" smtClean="0"/>
              <a:t>Data visualizations should be </a:t>
            </a:r>
            <a:r>
              <a:rPr lang="en-US" dirty="0" smtClean="0">
                <a:solidFill>
                  <a:srgbClr val="B23C00"/>
                </a:solidFill>
              </a:rPr>
              <a:t>creative</a:t>
            </a:r>
            <a:r>
              <a:rPr lang="en-US" dirty="0" smtClean="0"/>
              <a:t>, </a:t>
            </a:r>
            <a:br>
              <a:rPr lang="en-US" dirty="0" smtClean="0"/>
            </a:br>
            <a:r>
              <a:rPr lang="en-US" dirty="0" smtClean="0"/>
              <a:t>but they must </a:t>
            </a:r>
            <a:r>
              <a:rPr lang="en-US" dirty="0" smtClean="0">
                <a:solidFill>
                  <a:srgbClr val="B23C00"/>
                </a:solidFill>
              </a:rPr>
              <a:t>convey useful information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 a way that users can understand and use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What </a:t>
            </a:r>
            <a:r>
              <a:rPr lang="en-US" dirty="0" smtClean="0">
                <a:solidFill>
                  <a:srgbClr val="B23300"/>
                </a:solidFill>
              </a:rPr>
              <a:t>insights</a:t>
            </a:r>
            <a:r>
              <a:rPr lang="en-US" dirty="0" smtClean="0"/>
              <a:t> can you provide?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99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Multi-Y Graph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40</a:t>
            </a:fld>
            <a:endParaRPr lang="en-US"/>
          </a:p>
        </p:txBody>
      </p:sp>
      <p:pic>
        <p:nvPicPr>
          <p:cNvPr id="3" name="Picture 2" descr="httpatomoreillycomsourceoreillyimages74337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28" y="1325902"/>
            <a:ext cx="8780449" cy="44805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51781" y="5806414"/>
            <a:ext cx="373887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dirty="0" smtClean="0"/>
              <a:t>Alternative: Superimposed graphs.</a:t>
            </a:r>
            <a:endParaRPr lang="en-US" sz="1800" dirty="0"/>
          </a:p>
        </p:txBody>
      </p:sp>
      <p:sp>
        <p:nvSpPr>
          <p:cNvPr id="7" name="TextBox 6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558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Multi-Y Graph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5" name="Picture 4" descr="httpatomoreillycomsourceoreillyimages74337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79" y="1325903"/>
            <a:ext cx="7132242" cy="48342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160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Small Multiples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320994" cy="4835525"/>
          </a:xfrm>
        </p:spPr>
        <p:txBody>
          <a:bodyPr/>
          <a:lstStyle/>
          <a:p>
            <a:r>
              <a:rPr lang="en-US" dirty="0" smtClean="0"/>
              <a:t>What</a:t>
            </a:r>
          </a:p>
          <a:p>
            <a:pPr lvl="1"/>
            <a:r>
              <a:rPr lang="en-US" dirty="0" smtClean="0"/>
              <a:t>Tile many small graphs.</a:t>
            </a:r>
          </a:p>
          <a:p>
            <a:r>
              <a:rPr lang="en-US" dirty="0" smtClean="0"/>
              <a:t>When</a:t>
            </a:r>
          </a:p>
          <a:p>
            <a:pPr lvl="1"/>
            <a:r>
              <a:rPr lang="en-US" dirty="0" smtClean="0"/>
              <a:t>Show multiple dimensions of a large dataset at once.</a:t>
            </a:r>
          </a:p>
          <a:p>
            <a:pPr lvl="1"/>
            <a:r>
              <a:rPr lang="en-US" dirty="0" smtClean="0"/>
              <a:t>Large display area – not good for mobile devices.</a:t>
            </a:r>
          </a:p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Show how data changes from one picture to the next.</a:t>
            </a:r>
          </a:p>
          <a:p>
            <a:pPr lvl="1"/>
            <a:r>
              <a:rPr lang="en-US" dirty="0" smtClean="0"/>
              <a:t>No paging necessary.</a:t>
            </a:r>
          </a:p>
          <a:p>
            <a:pPr lvl="1"/>
            <a:r>
              <a:rPr lang="en-US" dirty="0" smtClean="0"/>
              <a:t>Sequential presentation.</a:t>
            </a:r>
          </a:p>
          <a:p>
            <a:pPr lvl="1"/>
            <a:r>
              <a:rPr lang="en-US" dirty="0" smtClean="0"/>
              <a:t>3-D presentation.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864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 Multiples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5" name="Picture 4" descr="httpatomoreillycomsourceoreillyimages74337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28" y="1414785"/>
            <a:ext cx="8686705" cy="27457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670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atomoreillycomsourceoreillyimages74338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863" y="411512"/>
            <a:ext cx="6309291" cy="63092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00" dirty="0"/>
              <a:t>Small </a:t>
            </a:r>
            <a:r>
              <a:rPr lang="en-US" sz="2400" dirty="0" smtClean="0"/>
              <a:t>Multiples, cont’d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88757" y="5806414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810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</a:p>
          <a:p>
            <a:pPr lvl="1"/>
            <a:r>
              <a:rPr lang="en-US" dirty="0" smtClean="0"/>
              <a:t>Nested rectangles to show multidimensional </a:t>
            </a:r>
            <a:br>
              <a:rPr lang="en-US" dirty="0" smtClean="0"/>
            </a:br>
            <a:r>
              <a:rPr lang="en-US" dirty="0" smtClean="0"/>
              <a:t>and/or hierarchical data.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When</a:t>
            </a:r>
          </a:p>
          <a:p>
            <a:pPr lvl="1"/>
            <a:r>
              <a:rPr lang="en-US" dirty="0" smtClean="0"/>
              <a:t>Hierarchical data.</a:t>
            </a:r>
          </a:p>
          <a:p>
            <a:pPr lvl="1"/>
            <a:r>
              <a:rPr lang="en-US" dirty="0" smtClean="0"/>
              <a:t>Multivariate data that can be grouped </a:t>
            </a:r>
            <a:br>
              <a:rPr lang="en-US" dirty="0" smtClean="0"/>
            </a:br>
            <a:r>
              <a:rPr lang="en-US" dirty="0" smtClean="0"/>
              <a:t>by their common attributes.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Why </a:t>
            </a:r>
          </a:p>
          <a:p>
            <a:pPr lvl="1"/>
            <a:r>
              <a:rPr lang="en-US" dirty="0" smtClean="0"/>
              <a:t>Pack much information into a single space.</a:t>
            </a:r>
          </a:p>
          <a:p>
            <a:pPr lvl="1"/>
            <a:r>
              <a:rPr lang="en-US" dirty="0" smtClean="0"/>
              <a:t>Encourage users to seek trends and relationships.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347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Treemap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5" name="Picture 4" descr="httpatomoreillycomsourceoreillyimages74338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876" y="1234464"/>
            <a:ext cx="7970757" cy="49377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859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Treemap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47</a:t>
            </a:fld>
            <a:endParaRPr lang="en-US"/>
          </a:p>
        </p:txBody>
      </p:sp>
      <p:pic>
        <p:nvPicPr>
          <p:cNvPr id="5" name="Picture 4" descr="httpatomoreillycomsourceoreillyimages74338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79" y="1234464"/>
            <a:ext cx="7040803" cy="49365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298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Treemap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48</a:t>
            </a:fld>
            <a:endParaRPr lang="en-US"/>
          </a:p>
        </p:txBody>
      </p:sp>
      <p:pic>
        <p:nvPicPr>
          <p:cNvPr id="5" name="Picture 4" descr="httpatomoreillycomsourceoreillyimages74338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9" y="1341972"/>
            <a:ext cx="8961072" cy="43730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826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</a:t>
            </a:r>
            <a:r>
              <a:rPr lang="en-US" dirty="0" smtClean="0"/>
              <a:t>Presentations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Thursday, May 21</a:t>
            </a:r>
          </a:p>
          <a:p>
            <a:pPr lvl="1"/>
            <a:r>
              <a:rPr lang="en-US" dirty="0"/>
              <a:t>12:15 – 2:30 PM</a:t>
            </a:r>
            <a:endParaRPr lang="en-US" dirty="0" smtClean="0"/>
          </a:p>
          <a:p>
            <a:pPr lvl="5"/>
            <a:endParaRPr lang="en-US" dirty="0" smtClean="0"/>
          </a:p>
          <a:p>
            <a:r>
              <a:rPr lang="en-US" dirty="0" smtClean="0"/>
              <a:t>Each team has </a:t>
            </a:r>
            <a:r>
              <a:rPr lang="en-US" dirty="0" smtClean="0">
                <a:solidFill>
                  <a:srgbClr val="B23C00"/>
                </a:solidFill>
              </a:rPr>
              <a:t>20 </a:t>
            </a:r>
            <a:r>
              <a:rPr lang="en-US" dirty="0" smtClean="0">
                <a:solidFill>
                  <a:srgbClr val="B23C00"/>
                </a:solidFill>
              </a:rPr>
              <a:t>minutes </a:t>
            </a:r>
            <a:r>
              <a:rPr lang="en-US" dirty="0" smtClean="0"/>
              <a:t>to present</a:t>
            </a:r>
            <a:br>
              <a:rPr lang="en-US" dirty="0" smtClean="0"/>
            </a:br>
            <a:r>
              <a:rPr lang="en-US" dirty="0" smtClean="0"/>
              <a:t>and for questions and answers.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26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 Report: Due Friday, </a:t>
            </a:r>
            <a:r>
              <a:rPr lang="en-US" dirty="0" smtClean="0"/>
              <a:t>May 22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purpose of your application?</a:t>
            </a:r>
          </a:p>
          <a:p>
            <a:r>
              <a:rPr lang="en-US" dirty="0" smtClean="0"/>
              <a:t>Who will use it and what are their goals?</a:t>
            </a:r>
          </a:p>
          <a:p>
            <a:r>
              <a:rPr lang="en-US" dirty="0" smtClean="0"/>
              <a:t>How did you fulfill the goals?</a:t>
            </a:r>
          </a:p>
          <a:p>
            <a:r>
              <a:rPr lang="en-US" dirty="0" smtClean="0"/>
              <a:t>What are your data sources?</a:t>
            </a:r>
          </a:p>
          <a:p>
            <a:r>
              <a:rPr lang="en-US" dirty="0"/>
              <a:t>What do your visualizations show?</a:t>
            </a:r>
          </a:p>
          <a:p>
            <a:r>
              <a:rPr lang="en-US" dirty="0" smtClean="0"/>
              <a:t>How did you create the visualizations?</a:t>
            </a:r>
          </a:p>
          <a:p>
            <a:r>
              <a:rPr lang="en-US" dirty="0" smtClean="0"/>
              <a:t>Screen shots.</a:t>
            </a:r>
          </a:p>
          <a:p>
            <a:r>
              <a:rPr lang="en-US" dirty="0" smtClean="0"/>
              <a:t>How to run your application?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86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Sorting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 descr="httpatomoreillycomsourceoreillyimages74329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28" y="1234464"/>
            <a:ext cx="3898127" cy="4780334"/>
          </a:xfrm>
          <a:prstGeom prst="rect">
            <a:avLst/>
          </a:prstGeom>
        </p:spPr>
      </p:pic>
      <p:pic>
        <p:nvPicPr>
          <p:cNvPr id="6" name="Picture 5" descr="httpatomoreillycomsourceoreillyimages7433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244" y="1234464"/>
            <a:ext cx="4831110" cy="47548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815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Rearranging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5903"/>
            <a:ext cx="8229600" cy="1463024"/>
          </a:xfrm>
        </p:spPr>
        <p:txBody>
          <a:bodyPr/>
          <a:lstStyle/>
          <a:p>
            <a:r>
              <a:rPr lang="en-US" dirty="0" smtClean="0"/>
              <a:t>In a stacked bar chart, move the variable you want to compare to the base line.</a:t>
            </a:r>
          </a:p>
          <a:p>
            <a:pPr lvl="1"/>
            <a:r>
              <a:rPr lang="en-US" dirty="0" smtClean="0"/>
              <a:t>Example: The variable represented by blue.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 descr="httpatomoreillycomsourceoreillyimages743302.p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33" y="2954002"/>
            <a:ext cx="8496300" cy="21209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31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Filtering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 descr="httpatomoreillycomsourceoreillyimages743304.p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62" y="1325903"/>
            <a:ext cx="7772315" cy="47722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1339" y="6259139"/>
            <a:ext cx="15696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Designing Interfaces, 2</a:t>
            </a:r>
            <a:r>
              <a:rPr lang="en-US" sz="800" b="1" baseline="30000" dirty="0" smtClean="0">
                <a:solidFill>
                  <a:schemeClr val="bg1">
                    <a:lumMod val="50000"/>
                  </a:schemeClr>
                </a:solidFill>
              </a:rPr>
              <a:t>nd</a:t>
            </a:r>
            <a:r>
              <a:rPr lang="en-US" sz="800" b="1" dirty="0" smtClean="0">
                <a:solidFill>
                  <a:schemeClr val="bg1">
                    <a:lumMod val="50000"/>
                  </a:schemeClr>
                </a:solidFill>
              </a:rPr>
              <a:t> ed.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by Jenifer Tidwell</a:t>
            </a:r>
          </a:p>
          <a:p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O’Reilly, 2011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753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Quadrant">
  <a:themeElements>
    <a:clrScheme name="Quadrant 2">
      <a:dk1>
        <a:srgbClr val="000000"/>
      </a:dk1>
      <a:lt1>
        <a:srgbClr val="FFFFFF"/>
      </a:lt1>
      <a:dk2>
        <a:srgbClr val="420000"/>
      </a:dk2>
      <a:lt2>
        <a:srgbClr val="660000"/>
      </a:lt2>
      <a:accent1>
        <a:srgbClr val="CCCC00"/>
      </a:accent1>
      <a:accent2>
        <a:srgbClr val="999966"/>
      </a:accent2>
      <a:accent3>
        <a:srgbClr val="FFFFFF"/>
      </a:accent3>
      <a:accent4>
        <a:srgbClr val="000000"/>
      </a:accent4>
      <a:accent5>
        <a:srgbClr val="E2E2AA"/>
      </a:accent5>
      <a:accent6>
        <a:srgbClr val="8A8A5C"/>
      </a:accent6>
      <a:hlink>
        <a:srgbClr val="996633"/>
      </a:hlink>
      <a:folHlink>
        <a:srgbClr val="993300"/>
      </a:folHlink>
    </a:clrScheme>
    <a:fontScheme name="Quadrant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Quadrant 1">
        <a:dk1>
          <a:srgbClr val="5C5674"/>
        </a:dk1>
        <a:lt1>
          <a:srgbClr val="FFFFFF"/>
        </a:lt1>
        <a:dk2>
          <a:srgbClr val="85986A"/>
        </a:dk2>
        <a:lt2>
          <a:srgbClr val="FFFFFF"/>
        </a:lt2>
        <a:accent1>
          <a:srgbClr val="666633"/>
        </a:accent1>
        <a:accent2>
          <a:srgbClr val="ADC5B8"/>
        </a:accent2>
        <a:accent3>
          <a:srgbClr val="C2CAB9"/>
        </a:accent3>
        <a:accent4>
          <a:srgbClr val="DADADA"/>
        </a:accent4>
        <a:accent5>
          <a:srgbClr val="B8B8AD"/>
        </a:accent5>
        <a:accent6>
          <a:srgbClr val="9CB2A6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2">
        <a:dk1>
          <a:srgbClr val="000000"/>
        </a:dk1>
        <a:lt1>
          <a:srgbClr val="FFFFFF"/>
        </a:lt1>
        <a:dk2>
          <a:srgbClr val="420000"/>
        </a:dk2>
        <a:lt2>
          <a:srgbClr val="660000"/>
        </a:lt2>
        <a:accent1>
          <a:srgbClr val="CCCC00"/>
        </a:accent1>
        <a:accent2>
          <a:srgbClr val="999966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8A8A5C"/>
        </a:accent6>
        <a:hlink>
          <a:srgbClr val="996633"/>
        </a:hlink>
        <a:folHlink>
          <a:srgbClr val="99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3">
        <a:dk1>
          <a:srgbClr val="618052"/>
        </a:dk1>
        <a:lt1>
          <a:srgbClr val="FFFFE3"/>
        </a:lt1>
        <a:dk2>
          <a:srgbClr val="162E36"/>
        </a:dk2>
        <a:lt2>
          <a:srgbClr val="FFFFFF"/>
        </a:lt2>
        <a:accent1>
          <a:srgbClr val="336699"/>
        </a:accent1>
        <a:accent2>
          <a:srgbClr val="69888B"/>
        </a:accent2>
        <a:accent3>
          <a:srgbClr val="ABADAE"/>
        </a:accent3>
        <a:accent4>
          <a:srgbClr val="DADAC2"/>
        </a:accent4>
        <a:accent5>
          <a:srgbClr val="ADB8CA"/>
        </a:accent5>
        <a:accent6>
          <a:srgbClr val="5E7B7D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4">
        <a:dk1>
          <a:srgbClr val="000000"/>
        </a:dk1>
        <a:lt1>
          <a:srgbClr val="FFFFFF"/>
        </a:lt1>
        <a:dk2>
          <a:srgbClr val="000000"/>
        </a:dk2>
        <a:lt2>
          <a:srgbClr val="CC0000"/>
        </a:lt2>
        <a:accent1>
          <a:srgbClr val="FFCC00"/>
        </a:accent1>
        <a:accent2>
          <a:srgbClr val="3366CC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2D5CB9"/>
        </a:accent6>
        <a:hlink>
          <a:srgbClr val="666699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5">
        <a:dk1>
          <a:srgbClr val="666699"/>
        </a:dk1>
        <a:lt1>
          <a:srgbClr val="FFFFFF"/>
        </a:lt1>
        <a:dk2>
          <a:srgbClr val="000033"/>
        </a:dk2>
        <a:lt2>
          <a:srgbClr val="FFFFFF"/>
        </a:lt2>
        <a:accent1>
          <a:srgbClr val="9966FF"/>
        </a:accent1>
        <a:accent2>
          <a:srgbClr val="CCCCFF"/>
        </a:accent2>
        <a:accent3>
          <a:srgbClr val="AAAAAD"/>
        </a:accent3>
        <a:accent4>
          <a:srgbClr val="DADADA"/>
        </a:accent4>
        <a:accent5>
          <a:srgbClr val="CAB8FF"/>
        </a:accent5>
        <a:accent6>
          <a:srgbClr val="B9B9E7"/>
        </a:accent6>
        <a:hlink>
          <a:srgbClr val="CCCC00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6">
        <a:dk1>
          <a:srgbClr val="000000"/>
        </a:dk1>
        <a:lt1>
          <a:srgbClr val="FFFFFF"/>
        </a:lt1>
        <a:dk2>
          <a:srgbClr val="000000"/>
        </a:dk2>
        <a:lt2>
          <a:srgbClr val="669966"/>
        </a:lt2>
        <a:accent1>
          <a:srgbClr val="CCCC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8A8AB9"/>
        </a:accent6>
        <a:hlink>
          <a:srgbClr val="000066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7">
        <a:dk1>
          <a:srgbClr val="0099CC"/>
        </a:dk1>
        <a:lt1>
          <a:srgbClr val="FFFFFF"/>
        </a:lt1>
        <a:dk2>
          <a:srgbClr val="000099"/>
        </a:dk2>
        <a:lt2>
          <a:srgbClr val="FFFFFF"/>
        </a:lt2>
        <a:accent1>
          <a:srgbClr val="0099CC"/>
        </a:accent1>
        <a:accent2>
          <a:srgbClr val="6600FF"/>
        </a:accent2>
        <a:accent3>
          <a:srgbClr val="AAAACA"/>
        </a:accent3>
        <a:accent4>
          <a:srgbClr val="DADADA"/>
        </a:accent4>
        <a:accent5>
          <a:srgbClr val="AACAE2"/>
        </a:accent5>
        <a:accent6>
          <a:srgbClr val="5C00E7"/>
        </a:accent6>
        <a:hlink>
          <a:srgbClr val="FFCC00"/>
        </a:hlink>
        <a:folHlink>
          <a:srgbClr val="00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8">
        <a:dk1>
          <a:srgbClr val="000033"/>
        </a:dk1>
        <a:lt1>
          <a:srgbClr val="FFFFFF"/>
        </a:lt1>
        <a:dk2>
          <a:srgbClr val="003366"/>
        </a:dk2>
        <a:lt2>
          <a:srgbClr val="275C6D"/>
        </a:lt2>
        <a:accent1>
          <a:srgbClr val="A7D2DF"/>
        </a:accent1>
        <a:accent2>
          <a:srgbClr val="108DA6"/>
        </a:accent2>
        <a:accent3>
          <a:srgbClr val="FFFFFF"/>
        </a:accent3>
        <a:accent4>
          <a:srgbClr val="00002A"/>
        </a:accent4>
        <a:accent5>
          <a:srgbClr val="D0E5EC"/>
        </a:accent5>
        <a:accent6>
          <a:srgbClr val="0D7F96"/>
        </a:accent6>
        <a:hlink>
          <a:srgbClr val="666699"/>
        </a:hlink>
        <a:folHlink>
          <a:srgbClr val="99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9">
        <a:dk1>
          <a:srgbClr val="CC3300"/>
        </a:dk1>
        <a:lt1>
          <a:srgbClr val="FFFFFF"/>
        </a:lt1>
        <a:dk2>
          <a:srgbClr val="000000"/>
        </a:dk2>
        <a:lt2>
          <a:srgbClr val="FFFFCC"/>
        </a:lt2>
        <a:accent1>
          <a:srgbClr val="FF9900"/>
        </a:accent1>
        <a:accent2>
          <a:srgbClr val="993300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8A2D00"/>
        </a:accent6>
        <a:hlink>
          <a:srgbClr val="CEC5A2"/>
        </a:hlink>
        <a:folHlink>
          <a:srgbClr val="DDDDDD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Quadrant</Template>
  <TotalTime>39018</TotalTime>
  <Words>1115</Words>
  <Application>Microsoft Macintosh PowerPoint</Application>
  <PresentationFormat>On-screen Show (4:3)</PresentationFormat>
  <Paragraphs>347</Paragraphs>
  <Slides>48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49" baseType="lpstr">
      <vt:lpstr>Quadrant</vt:lpstr>
      <vt:lpstr>CS 235: User Interface Design April 28 Class Meeting</vt:lpstr>
      <vt:lpstr>Unofficial Field Trip</vt:lpstr>
      <vt:lpstr>Final Project</vt:lpstr>
      <vt:lpstr>Final Project, cont’d</vt:lpstr>
      <vt:lpstr>Final Project Presentations</vt:lpstr>
      <vt:lpstr>Final Project Report: Due Friday, May 22</vt:lpstr>
      <vt:lpstr>Another Sorting Example</vt:lpstr>
      <vt:lpstr>Rearranging Data</vt:lpstr>
      <vt:lpstr>Another Filtering Example</vt:lpstr>
      <vt:lpstr>Design Patterns for Data Visualization</vt:lpstr>
      <vt:lpstr>Overview Plus Detail</vt:lpstr>
      <vt:lpstr>Overview Plus Detail</vt:lpstr>
      <vt:lpstr>Data Tips</vt:lpstr>
      <vt:lpstr>Data Tips, cont’d</vt:lpstr>
      <vt:lpstr>Data Spotlight</vt:lpstr>
      <vt:lpstr>Data Spotlight, cont’d</vt:lpstr>
      <vt:lpstr>Data Spotlight, cont’d</vt:lpstr>
      <vt:lpstr>Dynamic Queries</vt:lpstr>
      <vt:lpstr>Dynamic Queries, cont’d</vt:lpstr>
      <vt:lpstr>Data Brushing</vt:lpstr>
      <vt:lpstr>Data Brushing, cont’d</vt:lpstr>
      <vt:lpstr>Data Brushing, cont’d</vt:lpstr>
      <vt:lpstr>Data Brushing, cont’d</vt:lpstr>
      <vt:lpstr>Local Zooming</vt:lpstr>
      <vt:lpstr>Local Zooming, cont’d</vt:lpstr>
      <vt:lpstr>Local Zooming, cont’d</vt:lpstr>
      <vt:lpstr>Local Zooming, cont’d</vt:lpstr>
      <vt:lpstr>Local Zooming, cont’d</vt:lpstr>
      <vt:lpstr>Sortable Table</vt:lpstr>
      <vt:lpstr>Sortable Table, cont’d</vt:lpstr>
      <vt:lpstr>Sortable Table, cont’d</vt:lpstr>
      <vt:lpstr>Radial Table</vt:lpstr>
      <vt:lpstr>Radial Table, cont’d</vt:lpstr>
      <vt:lpstr>Radial Table, cont’d</vt:lpstr>
      <vt:lpstr>Radial Table, cont’d</vt:lpstr>
      <vt:lpstr>Multi-Y Graph</vt:lpstr>
      <vt:lpstr>Multi-Y Graph, cont’d</vt:lpstr>
      <vt:lpstr>Multi-Y Graph, cont’d</vt:lpstr>
      <vt:lpstr>Multi-Y Graph, cont’d</vt:lpstr>
      <vt:lpstr>Multi-Y Graph, cont’d</vt:lpstr>
      <vt:lpstr>Multi-Y Graph, cont’d</vt:lpstr>
      <vt:lpstr>Small Multiples</vt:lpstr>
      <vt:lpstr>Small Multiples</vt:lpstr>
      <vt:lpstr>Small Multiples, cont’d</vt:lpstr>
      <vt:lpstr>Treemap</vt:lpstr>
      <vt:lpstr>Treemap, cont’d</vt:lpstr>
      <vt:lpstr>Treemap, cont’d</vt:lpstr>
      <vt:lpstr>Treemap, cont’d</vt:lpstr>
    </vt:vector>
  </TitlesOfParts>
  <Manager/>
  <Company>San Jose State University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235: User Interface Design</dc:title>
  <dc:subject/>
  <dc:creator>Ronald Mak</dc:creator>
  <cp:keywords/>
  <dc:description/>
  <cp:lastModifiedBy>Ronald Mak</cp:lastModifiedBy>
  <cp:revision>565</cp:revision>
  <dcterms:created xsi:type="dcterms:W3CDTF">2008-01-12T03:52:55Z</dcterms:created>
  <dcterms:modified xsi:type="dcterms:W3CDTF">2015-04-28T20:24:42Z</dcterms:modified>
  <cp:category/>
</cp:coreProperties>
</file>

<file path=docProps/thumbnail.jpeg>
</file>